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1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4" r:id="rId8"/>
    <p:sldId id="262" r:id="rId9"/>
  </p:sldIdLst>
  <p:sldSz cx="9144000" cy="6858000" type="screen4x3"/>
  <p:notesSz cx="6858000" cy="9144000"/>
  <p:embeddedFontLst>
    <p:embeddedFont>
      <p:font typeface="Source Sans Pro SemiBold" panose="020B060402020202020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gmXjxvA0H+/YO5cLUTHE1hJ8Zxw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ly project" initials="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8" d="100"/>
          <a:sy n="58" d="100"/>
        </p:scale>
        <p:origin x="102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09-02T13:05:09.223" idx="1">
    <p:pos x="6000" y="0"/>
    <p:text>(Italy) - Please, add the source of each image. Remember that copyright issues are really important, in particular when we will use the slides in the online training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Cw9pYnA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Welcome to the 1</a:t>
            </a:r>
            <a:r>
              <a:rPr lang="en-US" sz="2000" b="0" strike="noStrike" baseline="3000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 course of elily project!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2000" b="0" strike="noStrike">
                <a:latin typeface="Arial"/>
                <a:ea typeface="Arial"/>
                <a:cs typeface="Arial"/>
                <a:sym typeface="Arial"/>
              </a:rPr>
              <a:t>The aim of this unit is to get to know each other and to present you the team and the general aim of Module 1 of elily project entitled Health Literacy and communication skills.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4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5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5:notes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4110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6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9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1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2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2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2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2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2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"/>
          <p:cNvSpPr/>
          <p:nvPr/>
        </p:nvSpPr>
        <p:spPr>
          <a:xfrm>
            <a:off x="4558146" y="4572000"/>
            <a:ext cx="4391890" cy="2105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МОДУЛ 2</a:t>
            </a:r>
            <a:endParaRPr lang="bg-BG" sz="2800" dirty="0"/>
          </a:p>
          <a:p>
            <a:pPr lvl="0" algn="ctr">
              <a:buSzPts val="2800"/>
            </a:pPr>
            <a:r>
              <a:rPr lang="bg-BG" sz="2800" dirty="0">
                <a:latin typeface="Calibri"/>
                <a:ea typeface="Calibri"/>
                <a:cs typeface="Calibri"/>
                <a:sym typeface="Calibri"/>
              </a:rPr>
              <a:t>ДИГИТАЛНА </a:t>
            </a:r>
            <a:r>
              <a:rPr lang="bg-BG" sz="2800" dirty="0" smtClean="0">
                <a:latin typeface="Calibri"/>
                <a:ea typeface="Calibri"/>
                <a:cs typeface="Calibri"/>
                <a:sym typeface="Calibri"/>
              </a:rPr>
              <a:t>ГРАМОТНОСТ</a:t>
            </a:r>
            <a:endParaRPr lang="bg-BG" sz="2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lang="bg-BG" sz="1200" b="0" i="0" u="none" strike="noStrike" cap="none" dirty="0" smtClea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bg-BG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За какво са полезни мобилните устройства</a:t>
            </a:r>
            <a:r>
              <a:rPr lang="en-US" sz="28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"/>
          <p:cNvSpPr/>
          <p:nvPr/>
        </p:nvSpPr>
        <p:spPr>
          <a:xfrm>
            <a:off x="251640" y="157248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Noto Sans Symbols"/>
              <a:buAutoNum type="arabicParenR"/>
            </a:pPr>
            <a:r>
              <a:rPr lang="en-US" sz="2600" b="1" i="0" u="none" strike="noStrike" cap="none" dirty="0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2600" b="1" i="0" u="none" strike="noStrike" cap="none" dirty="0" smtClean="0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Представете телефона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bg-BG" sz="2600" b="1" dirty="0">
                <a:solidFill>
                  <a:srgbClr val="1C1C1C"/>
                </a:solidFill>
              </a:rPr>
              <a:t>и</a:t>
            </a:r>
            <a:r>
              <a:rPr lang="bg-BG" sz="2600" b="1" dirty="0" smtClean="0">
                <a:solidFill>
                  <a:srgbClr val="1C1C1C"/>
                </a:solidFill>
              </a:rPr>
              <a:t>ли таблета си – </a:t>
            </a:r>
            <a:r>
              <a:rPr lang="bg-BG" sz="2600" dirty="0" smtClean="0">
                <a:solidFill>
                  <a:srgbClr val="1C1C1C"/>
                </a:solidFill>
              </a:rPr>
              <a:t>марка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bg-BG" sz="2600" dirty="0">
                <a:solidFill>
                  <a:srgbClr val="1C1C1C"/>
                </a:solidFill>
              </a:rPr>
              <a:t>и</a:t>
            </a:r>
            <a:r>
              <a:rPr lang="bg-BG" sz="2600" i="0" u="none" strike="noStrike" cap="none" dirty="0" smtClean="0">
                <a:solidFill>
                  <a:srgbClr val="1C1C1C"/>
                </a:solidFill>
                <a:sym typeface="Arial"/>
              </a:rPr>
              <a:t> години, в които ви е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bg-BG" sz="2600" dirty="0" smtClean="0">
                <a:solidFill>
                  <a:srgbClr val="1C1C1C"/>
                </a:solidFill>
              </a:rPr>
              <a:t>с</a:t>
            </a:r>
            <a:r>
              <a:rPr lang="bg-BG" sz="2600" i="0" u="none" strike="noStrike" cap="none" dirty="0" smtClean="0">
                <a:solidFill>
                  <a:srgbClr val="1C1C1C"/>
                </a:solidFill>
                <a:sym typeface="Arial"/>
              </a:rPr>
              <a:t>лужил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bg-BG" sz="2600" b="1" dirty="0" smtClean="0">
                <a:solidFill>
                  <a:srgbClr val="1C1C1C"/>
                </a:solidFill>
              </a:rPr>
              <a:t>2)</a:t>
            </a:r>
            <a:r>
              <a:rPr lang="en-US" sz="2600" b="1" dirty="0" smtClean="0">
                <a:solidFill>
                  <a:srgbClr val="1C1C1C"/>
                </a:solidFill>
              </a:rPr>
              <a:t> </a:t>
            </a:r>
            <a:r>
              <a:rPr lang="bg-BG" sz="2600" b="1" dirty="0" smtClean="0">
                <a:solidFill>
                  <a:srgbClr val="1C1C1C"/>
                </a:solidFill>
              </a:rPr>
              <a:t>Обяснете за какво 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bg-BG" sz="2600" b="1" dirty="0">
                <a:solidFill>
                  <a:srgbClr val="1C1C1C"/>
                </a:solidFill>
              </a:rPr>
              <a:t>о</a:t>
            </a:r>
            <a:r>
              <a:rPr lang="bg-BG" sz="2600" b="1" dirty="0" smtClean="0">
                <a:solidFill>
                  <a:srgbClr val="1C1C1C"/>
                </a:solidFill>
              </a:rPr>
              <a:t>бикновено използвате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bg-BG" sz="2600" b="1" dirty="0" smtClean="0">
                <a:solidFill>
                  <a:srgbClr val="1C1C1C"/>
                </a:solidFill>
              </a:rPr>
              <a:t> устройството си.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600" b="1" i="0" u="none" strike="noStrike" cap="none" dirty="0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bg-BG" sz="2600" dirty="0"/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</a:pPr>
            <a:r>
              <a:rPr lang="bg-BG" sz="2600" b="1" i="0" u="none" strike="noStrike" cap="none" dirty="0" smtClean="0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3)</a:t>
            </a:r>
            <a:r>
              <a:rPr lang="en-US" sz="2600" b="1" i="0" u="none" strike="noStrike" cap="none" dirty="0" smtClean="0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2600" b="1" i="0" u="none" strike="noStrike" cap="none" dirty="0" smtClean="0">
                <a:solidFill>
                  <a:srgbClr val="1C1C1C"/>
                </a:solidFill>
                <a:latin typeface="Arial"/>
                <a:ea typeface="Arial"/>
                <a:cs typeface="Arial"/>
                <a:sym typeface="Arial"/>
              </a:rPr>
              <a:t>Обяснете какво е най-голямото предизвикателство за вас, когато използвате устройството. </a:t>
            </a: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"/>
          <p:cNvSpPr/>
          <p:nvPr/>
        </p:nvSpPr>
        <p:spPr>
          <a:xfrm>
            <a:off x="1034508" y="461071"/>
            <a:ext cx="7206384" cy="6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dirty="0" smtClean="0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Запознайте се</a:t>
            </a:r>
            <a:r>
              <a:rPr lang="en-US" sz="3600" dirty="0" smtClean="0"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 моето устройство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29855" y="1700640"/>
            <a:ext cx="4414145" cy="2740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bg-BG" sz="2600" b="1" i="0" u="none" strike="noStrike" cap="none" dirty="0" smtClean="0">
                <a:solidFill>
                  <a:srgbClr val="1C1C1C"/>
                </a:solidFill>
                <a:latin typeface="+mn-lt"/>
                <a:sym typeface="Arial"/>
              </a:rPr>
              <a:t>Връзка между хора с общи интереси/проблеми/професии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b="0" i="0" u="none" strike="noStrike" cap="none" dirty="0">
              <a:solidFill>
                <a:srgbClr val="000000"/>
              </a:solidFill>
              <a:latin typeface="+mn-lt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bg-BG" sz="2600" b="1" i="0" u="none" strike="noStrike" cap="none" dirty="0" smtClean="0">
                <a:solidFill>
                  <a:srgbClr val="000000"/>
                </a:solidFill>
                <a:latin typeface="+mn-lt"/>
                <a:ea typeface="Source Sans Pro SemiBold"/>
                <a:cs typeface="Source Sans Pro SemiBold"/>
                <a:sym typeface="Source Sans Pro SemiBold"/>
              </a:rPr>
              <a:t>Достъп до неограничени количества информация</a:t>
            </a:r>
            <a:endParaRPr sz="2600" b="0" i="0" u="none" strike="noStrike" cap="none" dirty="0">
              <a:solidFill>
                <a:srgbClr val="000000"/>
              </a:solidFill>
              <a:latin typeface="+mn-lt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endParaRPr lang="bg-BG" sz="2600" b="1" i="0" u="none" strike="noStrike" cap="none" dirty="0" smtClean="0">
              <a:solidFill>
                <a:srgbClr val="000000"/>
              </a:solidFill>
              <a:latin typeface="+mn-lt"/>
              <a:ea typeface="Source Sans Pro SemiBold"/>
              <a:cs typeface="Source Sans Pro SemiBold"/>
              <a:sym typeface="Source Sans Pro SemiBold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Noto Sans Symbols"/>
              <a:buChar char="●"/>
            </a:pPr>
            <a:r>
              <a:rPr lang="bg-BG" sz="2600" b="1" i="0" u="none" strike="noStrike" cap="none" dirty="0" smtClean="0">
                <a:solidFill>
                  <a:srgbClr val="000000"/>
                </a:solidFill>
                <a:latin typeface="+mn-lt"/>
                <a:ea typeface="Source Sans Pro SemiBold"/>
                <a:cs typeface="Source Sans Pro SemiBold"/>
                <a:sym typeface="Source Sans Pro SemiBold"/>
              </a:rPr>
              <a:t>Записване на симптоми и събития, свързани с болестта</a:t>
            </a:r>
          </a:p>
          <a:p>
            <a:pPr marL="361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70"/>
            </a:pPr>
            <a:endParaRPr sz="2600" b="0" i="0" u="none" strike="noStrike" cap="none" dirty="0">
              <a:solidFill>
                <a:srgbClr val="000000"/>
              </a:solidFill>
              <a:latin typeface="+mn-lt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b="0" i="0" u="none" strike="noStrike" cap="none" dirty="0" smtClean="0">
                <a:solidFill>
                  <a:srgbClr val="000000"/>
                </a:solidFill>
                <a:latin typeface="+mn-lt"/>
                <a:ea typeface="Source Sans Pro SemiBold"/>
                <a:cs typeface="Source Sans Pro SemiBold"/>
                <a:sym typeface="Source Sans Pro SemiBold"/>
              </a:rPr>
              <a:t>За какво друго се сещате</a:t>
            </a:r>
            <a:r>
              <a:rPr lang="en-US" sz="1800" b="0" i="0" u="none" strike="noStrike" cap="none" dirty="0" smtClean="0">
                <a:solidFill>
                  <a:srgbClr val="000000"/>
                </a:solidFill>
                <a:latin typeface="+mn-lt"/>
                <a:ea typeface="Source Sans Pro SemiBold"/>
                <a:cs typeface="Source Sans Pro SemiBold"/>
                <a:sym typeface="Source Sans Pro SemiBold"/>
              </a:rPr>
              <a:t>?</a:t>
            </a:r>
            <a:endParaRPr sz="1800" b="0" i="0" u="none" strike="noStrike" cap="none" dirty="0">
              <a:solidFill>
                <a:srgbClr val="000000"/>
              </a:solidFill>
              <a:latin typeface="+mn-lt"/>
              <a:sym typeface="Arial"/>
            </a:endParaRPr>
          </a:p>
        </p:txBody>
      </p:sp>
      <p:sp>
        <p:nvSpPr>
          <p:cNvPr id="178" name="Google Shape;178;p3"/>
          <p:cNvSpPr/>
          <p:nvPr/>
        </p:nvSpPr>
        <p:spPr>
          <a:xfrm>
            <a:off x="1703465" y="399371"/>
            <a:ext cx="5868469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Няколко добри приложения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bg-BG" sz="26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 какви добри приложения на устройствата се сещате?</a:t>
            </a:r>
            <a:endParaRPr sz="2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bg-BG" sz="2600" dirty="0" smtClean="0"/>
              <a:t>Правила за участниците</a:t>
            </a:r>
            <a:r>
              <a:rPr lang="en-US" sz="2600" dirty="0" smtClean="0"/>
              <a:t>:</a:t>
            </a:r>
            <a:endParaRPr sz="2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endParaRPr sz="2600" dirty="0">
              <a:extLst>
                <a:ext uri="http://customooxmlschemas.google.com/">
            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</a:ext>
              </a:extLst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dirty="0" smtClean="0"/>
              <a:t>Опитайте се да не съдите идеите на другите – важно е да се изброят всички идеи;</a:t>
            </a: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dirty="0" smtClean="0"/>
              <a:t>Опитайте се да не ги обсъждате преди края на „нахвърлянето на идеи“, тъй като може да повлияете на креативните мисли на участниците;</a:t>
            </a:r>
            <a:endParaRPr sz="18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Char char="●"/>
            </a:pPr>
            <a:r>
              <a:rPr lang="bg-BG" sz="1800" dirty="0" smtClean="0"/>
              <a:t>Няма ограничения, според които някои идеи са „глупави “ – не се притеснявайте и оставете въображението си на воля</a:t>
            </a:r>
            <a:r>
              <a:rPr lang="bg-BG" sz="1800" dirty="0"/>
              <a:t>.</a:t>
            </a:r>
            <a:endParaRPr sz="1800" b="0" i="0" u="none" strike="noStrike" cap="none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"/>
          <p:cNvSpPr/>
          <p:nvPr/>
        </p:nvSpPr>
        <p:spPr>
          <a:xfrm>
            <a:off x="2652077" y="482498"/>
            <a:ext cx="4981778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Нахвърляне на идеи</a:t>
            </a:r>
            <a:r>
              <a:rPr lang="en-US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"/>
          <p:cNvSpPr/>
          <p:nvPr/>
        </p:nvSpPr>
        <p:spPr>
          <a:xfrm>
            <a:off x="251640" y="1700640"/>
            <a:ext cx="8772120" cy="466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22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След като направите списък с нахвърлените идеи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Noto Sans Symbols"/>
              <a:buChar char="●"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обсъдете</a:t>
            </a:r>
            <a:r>
              <a:rPr lang="en-US" sz="2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bg-BG" sz="2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всяка идея и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Noto Sans Symbols"/>
              <a:buChar char="●"/>
            </a:pPr>
            <a:r>
              <a:rPr lang="bg-BG" sz="3600" dirty="0" smtClean="0"/>
              <a:t>и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зберете половината най-добри </a:t>
            </a:r>
            <a:r>
              <a:rPr lang="bg-BG" sz="2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базата на мнението на групата относно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6000" marR="0" lvl="0" indent="-21563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Noto Sans Symbols"/>
              <a:buChar char="●"/>
            </a:pPr>
            <a:r>
              <a:rPr lang="bg-BG" sz="3600" dirty="0"/>
              <a:t>н</a:t>
            </a:r>
            <a:r>
              <a:rPr lang="bg-BG" sz="36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ай-важните приложения</a:t>
            </a:r>
            <a:r>
              <a:rPr lang="en-US" sz="2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2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5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85;p4"/>
          <p:cNvSpPr/>
          <p:nvPr/>
        </p:nvSpPr>
        <p:spPr>
          <a:xfrm>
            <a:off x="1959775" y="496352"/>
            <a:ext cx="535585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b="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Най-добрите приложения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/>
          <p:nvPr/>
        </p:nvSpPr>
        <p:spPr>
          <a:xfrm>
            <a:off x="1626840" y="274680"/>
            <a:ext cx="7545960" cy="63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81;g6344a443a1_0_0"/>
          <p:cNvSpPr/>
          <p:nvPr/>
        </p:nvSpPr>
        <p:spPr>
          <a:xfrm>
            <a:off x="864840" y="371662"/>
            <a:ext cx="7546200" cy="6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bg-BG" sz="3600" dirty="0" smtClean="0">
                <a:latin typeface="Calibri"/>
                <a:ea typeface="Calibri"/>
                <a:cs typeface="Calibri"/>
                <a:sym typeface="Calibri"/>
              </a:rPr>
              <a:t>Източници</a:t>
            </a:r>
            <a:endParaRPr sz="3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80;g6344a443a1_0_0"/>
          <p:cNvSpPr/>
          <p:nvPr/>
        </p:nvSpPr>
        <p:spPr>
          <a:xfrm>
            <a:off x="251640" y="1700640"/>
            <a:ext cx="8772600" cy="4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снимки са от </a:t>
            </a:r>
            <a:r>
              <a:rPr lang="en-US" sz="1800" dirty="0" smtClean="0"/>
              <a:t>pixabay.com</a:t>
            </a:r>
            <a:r>
              <a:rPr lang="en-US" sz="1800" dirty="0"/>
              <a:t>, </a:t>
            </a:r>
            <a:r>
              <a:rPr lang="bg-BG" sz="1800" dirty="0" smtClean="0"/>
              <a:t>защитени от </a:t>
            </a:r>
            <a:r>
              <a:rPr lang="en-US" sz="1800" dirty="0" smtClean="0"/>
              <a:t>Simplified </a:t>
            </a:r>
            <a:r>
              <a:rPr lang="en-US" sz="1800" dirty="0" err="1"/>
              <a:t>Pixabay</a:t>
            </a:r>
            <a:r>
              <a:rPr lang="en-US" sz="1800" dirty="0"/>
              <a:t> License (https://pixabay.com/service/license/)</a:t>
            </a: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bg-BG" sz="1800" dirty="0" smtClean="0"/>
              <a:t>Всички други материали, които не са от </a:t>
            </a:r>
            <a:r>
              <a:rPr lang="en-US" sz="1800" dirty="0" smtClean="0"/>
              <a:t>pixabay.com</a:t>
            </a:r>
            <a:r>
              <a:rPr lang="bg-BG" sz="1800" dirty="0" smtClean="0"/>
              <a:t>,</a:t>
            </a:r>
            <a:r>
              <a:rPr lang="en-US" sz="1800" dirty="0" smtClean="0"/>
              <a:t> </a:t>
            </a:r>
            <a:r>
              <a:rPr lang="bg-BG" sz="1800" dirty="0" smtClean="0"/>
              <a:t>са от</a:t>
            </a:r>
            <a:r>
              <a:rPr lang="en-US" sz="1800" dirty="0" smtClean="0"/>
              <a:t> </a:t>
            </a:r>
            <a:r>
              <a:rPr lang="en-US" sz="1800" dirty="0"/>
              <a:t>CC0 - Public domain (https://pixabay.com/service/license/)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949028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/>
          <p:nvPr/>
        </p:nvSpPr>
        <p:spPr>
          <a:xfrm>
            <a:off x="1289160" y="5013000"/>
            <a:ext cx="7364520" cy="57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lvl="0">
              <a:buSzPts val="3200"/>
            </a:pPr>
            <a:r>
              <a:rPr lang="bg-BG" sz="3200" dirty="0">
                <a:latin typeface="Calibri"/>
                <a:ea typeface="Calibri"/>
                <a:cs typeface="Calibri"/>
                <a:sym typeface="Calibri"/>
              </a:rPr>
              <a:t>БЛАГОДАРИМ ВИ ЗА ВНИМАНИЕТО!</a:t>
            </a:r>
            <a:endParaRPr lang="bg-BG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274</Words>
  <Application>Microsoft Office PowerPoint</Application>
  <PresentationFormat>On-screen Show (4:3)</PresentationFormat>
  <Paragraphs>53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Source Sans Pro SemiBold</vt:lpstr>
      <vt:lpstr>Arial</vt:lpstr>
      <vt:lpstr>Noto Sans Symbols</vt:lpstr>
      <vt:lpstr>Calibri</vt:lpstr>
      <vt:lpstr>Times New Roman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RSeneca</dc:creator>
  <cp:lastModifiedBy>Windows User</cp:lastModifiedBy>
  <cp:revision>8</cp:revision>
  <dcterms:created xsi:type="dcterms:W3CDTF">2019-01-04T16:28:11Z</dcterms:created>
  <dcterms:modified xsi:type="dcterms:W3CDTF">2019-12-02T12:07:51Z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Προβολή στην οθόνη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